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86" r:id="rId5"/>
    <p:sldId id="361" r:id="rId6"/>
    <p:sldId id="418" r:id="rId7"/>
    <p:sldId id="420" r:id="rId8"/>
    <p:sldId id="257" r:id="rId9"/>
    <p:sldId id="258" r:id="rId10"/>
    <p:sldId id="344" r:id="rId11"/>
    <p:sldId id="259" r:id="rId12"/>
    <p:sldId id="416" r:id="rId13"/>
    <p:sldId id="301" r:id="rId14"/>
    <p:sldId id="399" r:id="rId15"/>
    <p:sldId id="342" r:id="rId16"/>
    <p:sldId id="372" r:id="rId17"/>
    <p:sldId id="317" r:id="rId18"/>
    <p:sldId id="311" r:id="rId19"/>
    <p:sldId id="310" r:id="rId20"/>
    <p:sldId id="423" r:id="rId21"/>
    <p:sldId id="296" r:id="rId22"/>
    <p:sldId id="385" r:id="rId23"/>
    <p:sldId id="395" r:id="rId24"/>
    <p:sldId id="358" r:id="rId25"/>
    <p:sldId id="346" r:id="rId26"/>
    <p:sldId id="351" r:id="rId27"/>
    <p:sldId id="366" r:id="rId28"/>
    <p:sldId id="313" r:id="rId29"/>
    <p:sldId id="414" r:id="rId30"/>
    <p:sldId id="298" r:id="rId31"/>
    <p:sldId id="415" r:id="rId32"/>
    <p:sldId id="421" r:id="rId33"/>
    <p:sldId id="343" r:id="rId34"/>
    <p:sldId id="304" r:id="rId35"/>
    <p:sldId id="377" r:id="rId36"/>
    <p:sldId id="347" r:id="rId37"/>
    <p:sldId id="339" r:id="rId38"/>
    <p:sldId id="359" r:id="rId39"/>
    <p:sldId id="388" r:id="rId40"/>
    <p:sldId id="353" r:id="rId41"/>
    <p:sldId id="360" r:id="rId42"/>
    <p:sldId id="422" r:id="rId43"/>
    <p:sldId id="381" r:id="rId44"/>
    <p:sldId id="324" r:id="rId45"/>
    <p:sldId id="256" r:id="rId46"/>
    <p:sldId id="33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0"/>
    <p:restoredTop sz="80588" autoAdjust="0"/>
  </p:normalViewPr>
  <p:slideViewPr>
    <p:cSldViewPr>
      <p:cViewPr>
        <p:scale>
          <a:sx n="80" d="100"/>
          <a:sy n="80" d="100"/>
        </p:scale>
        <p:origin x="-1638" y="-78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nb-NO" smtClean="0"/>
              <a:pPr/>
              <a:t>09.04.2013</a:t>
            </a:fld>
            <a:endParaRPr lang="nb-NO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nb-NO" smtClean="0"/>
              <a:pPr/>
              <a:t>‹#›</a:t>
            </a:fld>
            <a:endParaRPr lang="nb-NO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/>
              <a:pPr/>
              <a:t>05/09/2006</a:t>
            </a:fld>
            <a:endParaRPr lang="nb-NO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nb-NO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stiler for hovedtekst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nb-N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</a:t>
            </a:fld>
            <a:endParaRPr lang="nb-NO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16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Good for both</a:t>
            </a:r>
            <a:r>
              <a:rPr lang="en-GB" baseline="0" dirty="0" smtClean="0"/>
              <a:t> the </a:t>
            </a:r>
            <a:r>
              <a:rPr lang="en-GB" dirty="0" smtClean="0"/>
              <a:t>MICRO as well as MACRO</a:t>
            </a:r>
          </a:p>
          <a:p>
            <a:r>
              <a:rPr lang="en-GB" dirty="0" smtClean="0"/>
              <a:t>Live supply directly to restaurants</a:t>
            </a:r>
          </a:p>
          <a:p>
            <a:r>
              <a:rPr lang="en-GB" dirty="0" smtClean="0"/>
              <a:t>Distance to market will continue to shrink</a:t>
            </a:r>
          </a:p>
          <a:p>
            <a:r>
              <a:rPr lang="en-GB" dirty="0" smtClean="0"/>
              <a:t>Consumer</a:t>
            </a:r>
            <a:r>
              <a:rPr lang="en-GB" baseline="0" dirty="0" smtClean="0"/>
              <a:t> satisfaction guarantee return on investment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17</a:t>
            </a:fld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Good for both</a:t>
            </a:r>
            <a:r>
              <a:rPr lang="en-GB" baseline="0" dirty="0" smtClean="0"/>
              <a:t> the </a:t>
            </a:r>
            <a:r>
              <a:rPr lang="en-GB" dirty="0" smtClean="0"/>
              <a:t>MICRO as well as MACRO</a:t>
            </a:r>
          </a:p>
          <a:p>
            <a:r>
              <a:rPr lang="en-GB" dirty="0" smtClean="0"/>
              <a:t>Live supply directly to restaurants</a:t>
            </a:r>
          </a:p>
          <a:p>
            <a:r>
              <a:rPr lang="en-GB" dirty="0" smtClean="0"/>
              <a:t>Distance to market will continue to shrink</a:t>
            </a:r>
          </a:p>
          <a:p>
            <a:r>
              <a:rPr lang="en-GB" dirty="0" smtClean="0"/>
              <a:t>Consumer</a:t>
            </a:r>
            <a:r>
              <a:rPr lang="en-GB" baseline="0" dirty="0" smtClean="0"/>
              <a:t> satisfaction guarantee return on investment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18</a:t>
            </a:fld>
            <a:endParaRPr 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Most food lovers prefer FJORD SALMON for</a:t>
            </a:r>
            <a:r>
              <a:rPr lang="en-GB" baseline="0" dirty="0" smtClean="0"/>
              <a:t> their sashimi</a:t>
            </a:r>
          </a:p>
          <a:p>
            <a:r>
              <a:rPr lang="en-GB" baseline="0" dirty="0" smtClean="0"/>
              <a:t>The SAHIMI cut is from selected salmon in terms of size and fat distribution; </a:t>
            </a:r>
            <a:r>
              <a:rPr lang="en-GB" baseline="0" dirty="0" err="1" smtClean="0"/>
              <a:t>absolutelly</a:t>
            </a:r>
            <a:r>
              <a:rPr lang="en-GB" baseline="0" dirty="0" smtClean="0"/>
              <a:t> premium </a:t>
            </a:r>
            <a:r>
              <a:rPr lang="en-GB" baseline="0" dirty="0" err="1" smtClean="0"/>
              <a:t>Color</a:t>
            </a:r>
            <a:r>
              <a:rPr lang="en-GB" baseline="0" dirty="0" smtClean="0"/>
              <a:t> – texture – taste.</a:t>
            </a:r>
          </a:p>
          <a:p>
            <a:r>
              <a:rPr lang="en-GB" baseline="0" dirty="0" smtClean="0"/>
              <a:t>Most people mix SASHIMI with RAW SALMON. That is WRONG.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21</a:t>
            </a:fld>
            <a:endParaRPr lang="nb-N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SUCCESS IS ALL ABOUT DOING</a:t>
            </a:r>
          </a:p>
          <a:p>
            <a:r>
              <a:rPr lang="en-GB" dirty="0" smtClean="0"/>
              <a:t>In line with nature’s conditions, ensuring the product quality</a:t>
            </a:r>
          </a:p>
          <a:p>
            <a:r>
              <a:rPr lang="en-GB" dirty="0" smtClean="0"/>
              <a:t>Appreciated by the consumer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22</a:t>
            </a:fld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TOFU &amp; RAW SALMON - - - IT IS NOT SASHIMI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24</a:t>
            </a:fld>
            <a:endParaRPr lang="nb-N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Grow out facilities 20.000 m2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25</a:t>
            </a:fld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HEALTHY and environmental FEED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27</a:t>
            </a:fld>
            <a:endParaRPr lang="nb-N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QUALITY SMOKED &amp; MARINATED SALMON</a:t>
            </a:r>
          </a:p>
          <a:p>
            <a:r>
              <a:rPr lang="en-GB" dirty="0" smtClean="0"/>
              <a:t>- HIGHLY PRICED &amp; DEMANDED PROCESSED PRODUCTS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30</a:t>
            </a:fld>
            <a:endParaRPr lang="nb-N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SAFE EGGS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31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Salmon eggs – so crunchy that it is hard to explain</a:t>
            </a:r>
          </a:p>
          <a:p>
            <a:r>
              <a:rPr lang="en-GB" dirty="0" smtClean="0"/>
              <a:t>Delicious and so big that you could play table tennis</a:t>
            </a:r>
          </a:p>
          <a:p>
            <a:endParaRPr lang="en-GB" dirty="0" smtClean="0"/>
          </a:p>
          <a:p>
            <a:r>
              <a:rPr lang="en-GB" dirty="0" smtClean="0"/>
              <a:t>SO WHY</a:t>
            </a:r>
            <a:r>
              <a:rPr lang="en-GB" baseline="0" dirty="0" smtClean="0"/>
              <a:t> DID SALMON BECOME BIG BUSINESS?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TODAY, NORWEGIAL SALMON INDUSTRY applies ZERO antibiotics in the production of quality salmon.</a:t>
            </a:r>
          </a:p>
          <a:p>
            <a:r>
              <a:rPr lang="en-GB" dirty="0" smtClean="0"/>
              <a:t>Vaccination and</a:t>
            </a:r>
            <a:r>
              <a:rPr lang="en-GB" baseline="0" dirty="0" smtClean="0"/>
              <a:t> better general knowledge of management ensure this remarkable achievement.</a:t>
            </a:r>
          </a:p>
          <a:p>
            <a:r>
              <a:rPr lang="en-GB" baseline="0" dirty="0" smtClean="0"/>
              <a:t>THE BLUE ECONOMY will make its return from protecting the life of its produce and ensuring safe products to its customer.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33</a:t>
            </a:fld>
            <a:endParaRPr lang="nb-N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3</a:t>
            </a:r>
            <a:r>
              <a:rPr lang="en-GB" baseline="0" dirty="0" smtClean="0"/>
              <a:t> </a:t>
            </a:r>
            <a:r>
              <a:rPr lang="en-GB" dirty="0" smtClean="0"/>
              <a:t>QUALITIES – 2 from salmon                 ONE FROM TROUT</a:t>
            </a:r>
          </a:p>
          <a:p>
            <a:r>
              <a:rPr lang="en-GB" dirty="0" smtClean="0"/>
              <a:t>DISTRIBUTION OF FAT,</a:t>
            </a:r>
            <a:r>
              <a:rPr lang="en-GB" baseline="0" dirty="0" smtClean="0"/>
              <a:t> COLOR, TEXTURE, BUT NOT FLAVOUR</a:t>
            </a:r>
          </a:p>
          <a:p>
            <a:r>
              <a:rPr lang="en-GB" baseline="0" dirty="0" smtClean="0"/>
              <a:t>Markets demand different </a:t>
            </a:r>
            <a:r>
              <a:rPr lang="en-GB" baseline="0" dirty="0" err="1" smtClean="0"/>
              <a:t>colors</a:t>
            </a:r>
            <a:r>
              <a:rPr lang="en-GB" baseline="0" dirty="0" smtClean="0"/>
              <a:t> &amp; fat distribution</a:t>
            </a:r>
          </a:p>
          <a:p>
            <a:r>
              <a:rPr lang="en-GB" baseline="0" dirty="0" smtClean="0"/>
              <a:t>Duplication of NATURE – natural fish diet varies – DO DOES INDUSTRIAL PRODUCED FEED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35</a:t>
            </a:fld>
            <a:endParaRPr lang="nb-N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COLOR REFERENCE</a:t>
            </a:r>
          </a:p>
          <a:p>
            <a:r>
              <a:rPr lang="en-GB" dirty="0" smtClean="0"/>
              <a:t>NO BETTER PLACE TO CONTROL THIS THAN IN a R.A.S. Technology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37</a:t>
            </a:fld>
            <a:endParaRPr lang="nb-N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OBSERVE the </a:t>
            </a:r>
            <a:r>
              <a:rPr lang="en-GB" dirty="0" err="1" smtClean="0"/>
              <a:t>color</a:t>
            </a:r>
            <a:r>
              <a:rPr lang="en-GB" dirty="0" smtClean="0"/>
              <a:t> of the</a:t>
            </a:r>
            <a:r>
              <a:rPr lang="en-GB" baseline="0" dirty="0" smtClean="0"/>
              <a:t> Atlantic Salmon from this Japanese Restaurant</a:t>
            </a:r>
          </a:p>
          <a:p>
            <a:r>
              <a:rPr lang="en-GB" baseline="0" dirty="0" smtClean="0"/>
              <a:t>Distribution of fat – evenly &amp; not overwhelming</a:t>
            </a:r>
          </a:p>
          <a:p>
            <a:endParaRPr lang="en-GB" baseline="0" dirty="0" smtClean="0"/>
          </a:p>
          <a:p>
            <a:r>
              <a:rPr lang="en-GB" baseline="0" dirty="0" smtClean="0"/>
              <a:t>………..and the very special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38</a:t>
            </a:fld>
            <a:endParaRPr lang="nb-N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2515-2B2A-45DD-90C9-85BD1C70801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SALMON</a:t>
            </a:r>
            <a:r>
              <a:rPr lang="en-GB" baseline="0" dirty="0" smtClean="0"/>
              <a:t> – THE PLEASURE OF THE BLUE ECONOMY</a:t>
            </a:r>
          </a:p>
          <a:p>
            <a:endParaRPr lang="en-GB" baseline="0" dirty="0" smtClean="0"/>
          </a:p>
          <a:p>
            <a:r>
              <a:rPr lang="en-GB" baseline="0" dirty="0" smtClean="0"/>
              <a:t>Challenges………….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41</a:t>
            </a:fld>
            <a:endParaRPr lang="nb-N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 HAO.     Lectures from world class suppliers.</a:t>
            </a:r>
          </a:p>
          <a:p>
            <a:r>
              <a:rPr lang="en-GB" dirty="0" smtClean="0"/>
              <a:t>Put development process into a historical perspective by visualizing some factors</a:t>
            </a:r>
          </a:p>
          <a:p>
            <a:r>
              <a:rPr lang="en-GB" dirty="0" smtClean="0"/>
              <a:t>SALMON FARMING to INDUSTRY. From ignorance into </a:t>
            </a:r>
            <a:r>
              <a:rPr lang="en-GB" dirty="0" err="1" smtClean="0"/>
              <a:t>Sciense</a:t>
            </a:r>
            <a:r>
              <a:rPr lang="en-GB" dirty="0" smtClean="0"/>
              <a:t>. And from Bankruptcies to CASH MACHINE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42</a:t>
            </a:fld>
            <a:endParaRPr lang="nb-NO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GAMBEI!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43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2025 – 10 bill</a:t>
            </a:r>
          </a:p>
          <a:p>
            <a:r>
              <a:rPr lang="en-GB" dirty="0" smtClean="0"/>
              <a:t>70% increase in food production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5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Urbanized</a:t>
            </a:r>
          </a:p>
          <a:p>
            <a:r>
              <a:rPr lang="en-GB" dirty="0" smtClean="0"/>
              <a:t>Safe food – sea food - reduced cost for the society (cola &amp; hamburgers, alcohol &amp; cigarettes)</a:t>
            </a:r>
          </a:p>
          <a:p>
            <a:r>
              <a:rPr lang="en-GB" dirty="0" smtClean="0"/>
              <a:t>It feels good to speak the word SUSTAINABLE</a:t>
            </a:r>
          </a:p>
          <a:p>
            <a:r>
              <a:rPr lang="en-GB" dirty="0" smtClean="0"/>
              <a:t>It gives us all hopes for the future of the planet.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6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NORWEGIAN ATLANTIC SALMON &amp; SALMON CAVIAR</a:t>
            </a:r>
          </a:p>
          <a:p>
            <a:r>
              <a:rPr lang="en-GB" dirty="0" smtClean="0"/>
              <a:t>SASHIMI – a favourite dish, but for best quality it is tailor produced.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The most popular salmon dish world wide is the sashimi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7</a:t>
            </a:fld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Sea caught fish conservation managed</a:t>
            </a:r>
          </a:p>
          <a:p>
            <a:r>
              <a:rPr lang="en-GB" dirty="0" smtClean="0"/>
              <a:t>Aqua culture will grow</a:t>
            </a:r>
          </a:p>
          <a:p>
            <a:r>
              <a:rPr lang="en-GB" dirty="0" smtClean="0"/>
              <a:t>Limited sea water locations</a:t>
            </a:r>
          </a:p>
          <a:p>
            <a:r>
              <a:rPr lang="en-GB" dirty="0" smtClean="0"/>
              <a:t>Clean water </a:t>
            </a:r>
            <a:r>
              <a:rPr lang="en-GB" dirty="0" err="1" smtClean="0"/>
              <a:t>reseource</a:t>
            </a:r>
            <a:r>
              <a:rPr lang="en-GB" dirty="0" smtClean="0"/>
              <a:t> will demand R.A.S.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8</a:t>
            </a:fld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TEXTURE of the flesh is very important, the high level of OMEGA 3 maintains the texture</a:t>
            </a:r>
          </a:p>
          <a:p>
            <a:r>
              <a:rPr lang="en-GB" dirty="0" smtClean="0"/>
              <a:t>- And slaughtered</a:t>
            </a:r>
            <a:r>
              <a:rPr lang="en-GB" baseline="0" dirty="0" smtClean="0"/>
              <a:t> correctly and </a:t>
            </a:r>
            <a:r>
              <a:rPr lang="en-GB" dirty="0" smtClean="0"/>
              <a:t>kept on ice – salmon has a remarkable shelf life compared to most other spices.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10</a:t>
            </a:fld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Who said Salmon farming is easy…..?</a:t>
            </a:r>
          </a:p>
          <a:p>
            <a:r>
              <a:rPr lang="en-GB" dirty="0" smtClean="0"/>
              <a:t>And what does it really take to do it well?</a:t>
            </a:r>
          </a:p>
          <a:p>
            <a:r>
              <a:rPr lang="en-GB" dirty="0" smtClean="0"/>
              <a:t>AND WHAT DOES THE CUSTOMER WANT?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12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Fresh water grow out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13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 latinLnBrk="0">
              <a:buNone/>
              <a:defRPr lang="nb-NO"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 latinLnBrk="0">
              <a:defRPr lang="nb-NO" sz="4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 for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2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/>
              <a:t>Klikk for å redigere stilen for hovedtittelen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stiler for hovedtekst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latinLnBrk="0">
              <a:defRPr lang="nb-NO" sz="1000">
                <a:latin typeface="+mn-lt"/>
              </a:defRPr>
            </a:lvl1pPr>
          </a:lstStyle>
          <a:p>
            <a:fld id="{5C14FD69-4A85-4715-A222-ABB225B63BC6}" type="datetimeFigureOut">
              <a:rPr/>
              <a:pPr/>
              <a:t>05/09/2006</a:t>
            </a:fld>
            <a:endParaRPr lang="nb-NO" sz="100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latinLnBrk="0">
              <a:defRPr lang="nb-NO" sz="1000">
                <a:latin typeface="+mn-lt"/>
              </a:defRPr>
            </a:lvl1pPr>
          </a:lstStyle>
          <a:p>
            <a:pPr algn="ctr"/>
            <a:endParaRPr lang="nb-NO" sz="100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latinLnBrk="0">
              <a:defRPr lang="nb-NO" sz="1000">
                <a:latin typeface="+mn-lt"/>
              </a:defRPr>
            </a:lvl1pPr>
          </a:lstStyle>
          <a:p>
            <a:pPr algn="r"/>
            <a:fld id="{D4C49B74-5DB2-4B03-B1D2-7F6A3C51C318}" type="slidenum">
              <a:rPr/>
              <a:pPr algn="r"/>
              <a:t>‹#›</a:t>
            </a:fld>
            <a:endParaRPr lang="nb-NO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lang="nb-NO"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latinLnBrk="0" hangingPunct="1">
        <a:buNone/>
        <a:defRPr lang="nb-NO"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 lang="nb-NO"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latinLnBrk="0" hangingPunct="1">
        <a:buChar char="•"/>
        <a:defRPr lang="nb-NO" sz="2800">
          <a:latin typeface="+mn-lt"/>
        </a:defRPr>
      </a:lvl1pPr>
      <a:lvl2pPr marL="742950" indent="-285750" eaLnBrk="1" hangingPunct="1">
        <a:buChar char="–"/>
        <a:defRPr lang="nb-NO" sz="2400">
          <a:latin typeface="+mn-lt"/>
        </a:defRPr>
      </a:lvl2pPr>
      <a:lvl3pPr marL="1143000" indent="-228600" eaLnBrk="1" hangingPunct="1">
        <a:buChar char="•"/>
        <a:defRPr lang="nb-NO" sz="2400">
          <a:latin typeface="+mn-lt"/>
        </a:defRPr>
      </a:lvl3pPr>
      <a:lvl4pPr marL="1600200" indent="-228600" eaLnBrk="1" hangingPunct="1">
        <a:buChar char="–"/>
        <a:defRPr lang="nb-NO" sz="2000">
          <a:latin typeface="+mn-lt"/>
        </a:defRPr>
      </a:lvl4pPr>
      <a:lvl5pPr marL="2057400" indent="-228600" eaLnBrk="1" hangingPunct="1">
        <a:buChar char="»"/>
        <a:defRPr lang="nb-NO" sz="2000">
          <a:latin typeface="+mn-lt"/>
        </a:defRPr>
      </a:lvl5pPr>
      <a:lvl6pPr marL="2514600" indent="-228600" eaLnBrk="1" hangingPunct="1">
        <a:buChar char="•"/>
        <a:defRPr lang="nb-NO" sz="2000"/>
      </a:lvl6pPr>
      <a:lvl7pPr marL="2971800" indent="-228600" eaLnBrk="1" hangingPunct="1">
        <a:buChar char="•"/>
        <a:defRPr lang="nb-NO" sz="2000"/>
      </a:lvl7pPr>
      <a:lvl8pPr marL="3429000" indent="-228600" eaLnBrk="1" hangingPunct="1">
        <a:buChar char="•"/>
        <a:defRPr lang="nb-NO" sz="2000"/>
      </a:lvl8pPr>
      <a:lvl9pPr marL="3886200" indent="-228600" eaLnBrk="1" hangingPunct="1">
        <a:buChar char="•"/>
        <a:defRPr lang="nb-NO" sz="2000"/>
      </a:lvl9pPr>
    </p:bodyStyle>
    <p:otherStyle>
      <a:defPPr>
        <a:defRPr lang="nb-NO">
          <a:solidFill>
            <a:schemeClr val="tx1"/>
          </a:solidFill>
          <a:latin typeface="+mn-lt"/>
          <a:ea typeface="+mn-ea"/>
          <a:cs typeface="+mn-cs"/>
        </a:defRPr>
      </a:defPPr>
      <a:lvl1pPr marL="0" eaLnBrk="1" latinLnBrk="0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.all.biz/no/g969955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SINOR AS</a:t>
            </a:r>
            <a:endParaRPr lang="nb-NO" dirty="0" smtClean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395536" y="2780929"/>
            <a:ext cx="8291264" cy="1152128"/>
          </a:xfrm>
        </p:spPr>
        <p:txBody>
          <a:bodyPr>
            <a:normAutofit/>
          </a:bodyPr>
          <a:lstStyle/>
          <a:p>
            <a:r>
              <a:rPr lang="nb-NO" b="1" dirty="0" smtClean="0"/>
              <a:t>INDUSTRIAL AQUA CULTURE (RAS</a:t>
            </a:r>
            <a:r>
              <a:rPr lang="nb-NO" b="1" dirty="0" smtClean="0"/>
              <a:t>)</a:t>
            </a:r>
            <a:endParaRPr lang="nb-NO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787208" cy="45259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0" y="359465"/>
            <a:ext cx="9144000" cy="693271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 </a:t>
            </a:r>
            <a:r>
              <a:rPr lang="en-GB" b="1" dirty="0" smtClean="0"/>
              <a:t>TROUT or SALMON </a:t>
            </a:r>
            <a:r>
              <a:rPr lang="en-GB" b="1" dirty="0" smtClean="0"/>
              <a:t>– THE NORWEGIAN WAY</a:t>
            </a:r>
            <a:endParaRPr lang="en-GB" b="1" dirty="0"/>
          </a:p>
        </p:txBody>
      </p:sp>
      <p:pic>
        <p:nvPicPr>
          <p:cNvPr id="4" name="Bilde 3" descr="http://www.seaborn.no/en/editor/tiny_mce/plugins/imanager/images/orret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844824"/>
            <a:ext cx="8229600" cy="3993307"/>
          </a:xfrm>
        </p:spPr>
        <p:txBody>
          <a:bodyPr/>
          <a:lstStyle/>
          <a:p>
            <a:r>
              <a:rPr lang="nb-NO" dirty="0" smtClean="0"/>
              <a:t>State of the art technology</a:t>
            </a:r>
          </a:p>
          <a:p>
            <a:r>
              <a:rPr lang="nb-NO" dirty="0" smtClean="0"/>
              <a:t>World class feed</a:t>
            </a:r>
          </a:p>
          <a:p>
            <a:r>
              <a:rPr lang="nb-NO" dirty="0" smtClean="0"/>
              <a:t>World class eggs/DNA</a:t>
            </a:r>
          </a:p>
          <a:p>
            <a:r>
              <a:rPr lang="nb-NO" dirty="0" smtClean="0"/>
              <a:t>World leading management systems</a:t>
            </a:r>
          </a:p>
          <a:p>
            <a:r>
              <a:rPr lang="nb-NO" dirty="0" smtClean="0"/>
              <a:t>Disease prevention</a:t>
            </a:r>
          </a:p>
          <a:p>
            <a:r>
              <a:rPr lang="nb-NO" dirty="0" smtClean="0"/>
              <a:t>Waste handling</a:t>
            </a:r>
          </a:p>
          <a:p>
            <a:r>
              <a:rPr lang="nb-NO" dirty="0" smtClean="0"/>
              <a:t>Processing of the end-product</a:t>
            </a:r>
          </a:p>
          <a:p>
            <a:endParaRPr lang="nb-NO" dirty="0" smtClean="0"/>
          </a:p>
          <a:p>
            <a:pPr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CHARACTERISTICS OF RAS FARMED </a:t>
            </a:r>
            <a:r>
              <a:rPr lang="nb-NO" b="1" dirty="0" smtClean="0"/>
              <a:t>ATLANTIC SALMON OR TROUT</a:t>
            </a:r>
            <a:endParaRPr lang="nb-N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21263"/>
          </a:xfrm>
        </p:spPr>
        <p:txBody>
          <a:bodyPr>
            <a:normAutofit fontScale="90000"/>
          </a:bodyPr>
          <a:lstStyle/>
          <a:p>
            <a:r>
              <a:rPr lang="en-GB" sz="4400" b="1" dirty="0" smtClean="0"/>
              <a:t>KNOWLEDGE</a:t>
            </a:r>
            <a:endParaRPr lang="en-GB" sz="4400" b="1" dirty="0"/>
          </a:p>
        </p:txBody>
      </p:sp>
      <p:pic>
        <p:nvPicPr>
          <p:cNvPr id="4" name="Bilde 3" descr="http://www.ewos.com/portal/wps/wcm/connect/4d417800472391f1bc02bcb9eccf3b2d/knowledge_makes_the_difference.jpg?MOD=AJPER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STATE OF THE ART RAS TECHNOLOGY</a:t>
            </a:r>
            <a:endParaRPr lang="en-GB" b="1" dirty="0"/>
          </a:p>
        </p:txBody>
      </p:sp>
      <p:pic>
        <p:nvPicPr>
          <p:cNvPr id="4" name="Bilde 2" descr="IMG_00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10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429000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5273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BILLUND AQUACULTURE – THE WORLD CLASS SUPPLIER OF R.A.S. SOLUTIONS</a:t>
            </a:r>
            <a:endParaRPr lang="en-GB" b="1" dirty="0"/>
          </a:p>
        </p:txBody>
      </p:sp>
      <p:sp>
        <p:nvSpPr>
          <p:cNvPr id="5" name="Rektangel 4"/>
          <p:cNvSpPr/>
          <p:nvPr/>
        </p:nvSpPr>
        <p:spPr>
          <a:xfrm>
            <a:off x="899592" y="1831640"/>
            <a:ext cx="75608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GB" sz="2600" dirty="0" smtClean="0"/>
              <a:t>  SINOR’s exclusive supplier is currently located in </a:t>
            </a:r>
            <a:r>
              <a:rPr lang="en-GB" sz="2600" dirty="0" smtClean="0"/>
              <a:t>  </a:t>
            </a:r>
            <a:br>
              <a:rPr lang="en-GB" sz="2600" dirty="0" smtClean="0"/>
            </a:br>
            <a:r>
              <a:rPr lang="en-GB" sz="2600" dirty="0" smtClean="0"/>
              <a:t>    Denmark</a:t>
            </a:r>
            <a:r>
              <a:rPr lang="en-GB" sz="2600" dirty="0" smtClean="0"/>
              <a:t>, Norway, China and Chile</a:t>
            </a:r>
          </a:p>
          <a:p>
            <a:pPr>
              <a:lnSpc>
                <a:spcPct val="80000"/>
              </a:lnSpc>
            </a:pPr>
            <a:endParaRPr lang="en-GB" sz="2600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600" dirty="0" smtClean="0"/>
              <a:t>  More than 27 years of experience in design, </a:t>
            </a:r>
            <a:br>
              <a:rPr lang="en-US" sz="2600" dirty="0" smtClean="0"/>
            </a:br>
            <a:r>
              <a:rPr lang="en-US" sz="2600" dirty="0" smtClean="0"/>
              <a:t>    installations, operation and service of intensive re-</a:t>
            </a:r>
            <a:br>
              <a:rPr lang="en-US" sz="2600" dirty="0" smtClean="0"/>
            </a:br>
            <a:r>
              <a:rPr lang="en-US" sz="2600" dirty="0" smtClean="0"/>
              <a:t>    circulation fish industrial production units</a:t>
            </a:r>
          </a:p>
          <a:p>
            <a:pPr>
              <a:lnSpc>
                <a:spcPct val="80000"/>
              </a:lnSpc>
            </a:pPr>
            <a:endParaRPr lang="da-DK" sz="2600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GB" sz="2600" dirty="0" smtClean="0"/>
              <a:t>  Worldwide built more than 111 unique re-circulated </a:t>
            </a:r>
            <a:br>
              <a:rPr lang="en-GB" sz="2600" dirty="0" smtClean="0"/>
            </a:br>
            <a:r>
              <a:rPr lang="en-GB" sz="2600" dirty="0" smtClean="0"/>
              <a:t>    systems for 24 different salt- and freshwater species </a:t>
            </a:r>
            <a:br>
              <a:rPr lang="en-GB" sz="2600" dirty="0" smtClean="0"/>
            </a:br>
            <a:r>
              <a:rPr lang="en-GB" sz="2600" dirty="0" smtClean="0"/>
              <a:t>    in 24 countries, with several new projects pending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180528" y="1379909"/>
            <a:ext cx="9144000" cy="4857403"/>
          </a:xfrm>
        </p:spPr>
        <p:txBody>
          <a:bodyPr>
            <a:normAutofit fontScale="92500"/>
          </a:bodyPr>
          <a:lstStyle/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Introduces a healthy and safe consumer product, reducing medical care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Control of all production parameters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Substitutes approx. 60 % of import of similar fish for domestic consumption - improving the trade balance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Represents excellent Export potential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New distribution opportunities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Environmentally safe - waste treatment represents earnings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Premium quality, product development – and pricing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dirty="0" smtClean="0"/>
              <a:t>Traceable fish quality parameters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endParaRPr lang="en-US" b="1" dirty="0" smtClean="0"/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endParaRPr lang="en-US" b="1" dirty="0" smtClean="0"/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</a:pPr>
            <a:endParaRPr lang="en-US" dirty="0" smtClean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51520" y="1"/>
            <a:ext cx="8640960" cy="105273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LAND BASED</a:t>
            </a:r>
            <a:r>
              <a:rPr lang="en-GB" dirty="0" smtClean="0"/>
              <a:t> </a:t>
            </a:r>
            <a:r>
              <a:rPr lang="en-GB" b="1" dirty="0" smtClean="0"/>
              <a:t>PRODUCTION OF </a:t>
            </a:r>
            <a:r>
              <a:rPr lang="en-GB" b="1" dirty="0" smtClean="0"/>
              <a:t>SALMON or TROUT IN </a:t>
            </a:r>
            <a:r>
              <a:rPr lang="en-GB" b="1" dirty="0" smtClean="0"/>
              <a:t>R.A.S. TECHNOLOGY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/>
          <a:lstStyle/>
          <a:p>
            <a:pPr algn="ctr"/>
            <a:r>
              <a:rPr lang="en-GB" b="1" dirty="0" smtClean="0"/>
              <a:t>CRUNCHY TROUT EGGS – CAVIAR</a:t>
            </a:r>
            <a:endParaRPr lang="en-GB" b="1" dirty="0"/>
          </a:p>
        </p:txBody>
      </p:sp>
      <p:pic>
        <p:nvPicPr>
          <p:cNvPr id="4" name="Bilde 3" descr="http://ua.all.biz/img/ua/catalog/969955.jpeg">
            <a:hlinkClick r:id="rId3" tgtFrame="&quot;_blank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 smtClean="0"/>
              <a:t>Triploid eggs are used for the production of very large, sterile (never maturing) rainbow trout in salt or fresh water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These fish will continue to grow throughout their life without the characteristics and setback of maturation, allowing the fish farmer to produce (almost) whatever size of fish desired.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/>
          <a:lstStyle/>
          <a:p>
            <a:pPr algn="ctr"/>
            <a:r>
              <a:rPr lang="nb-NO" b="1" cap="all" dirty="0" smtClean="0"/>
              <a:t>  </a:t>
            </a:r>
            <a:r>
              <a:rPr lang="nb-NO" b="1" cap="all" dirty="0" smtClean="0"/>
              <a:t> </a:t>
            </a:r>
            <a:r>
              <a:rPr lang="nb-NO" b="1" cap="all" dirty="0" err="1" smtClean="0"/>
              <a:t>Trout</a:t>
            </a:r>
            <a:r>
              <a:rPr lang="nb-NO" b="1" cap="all" dirty="0" smtClean="0"/>
              <a:t> </a:t>
            </a:r>
            <a:endParaRPr lang="nb-NO" b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46856" y="359465"/>
            <a:ext cx="8229600" cy="8372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 SALMON SASHIMI  </a:t>
            </a:r>
            <a:r>
              <a:rPr lang="en-GB" b="1" dirty="0" smtClean="0"/>
              <a:t>QUALITY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N0AM778W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 descr="C:\Users\Sinor AS\AppData\Local\Microsoft\Windows\Temporary Internet Files\Content.IE5\N0AM778W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59"/>
            <a:ext cx="9144000" cy="55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MANAGEMENT:</a:t>
            </a:r>
            <a:br>
              <a:rPr lang="en-GB" b="1" dirty="0" smtClean="0"/>
            </a:br>
            <a:r>
              <a:rPr lang="en-GB" b="1" dirty="0" smtClean="0"/>
              <a:t>NATURAL, HEALTHY, QUALITY &amp; SAFE</a:t>
            </a:r>
            <a:endParaRPr lang="en-GB" b="1" dirty="0"/>
          </a:p>
        </p:txBody>
      </p:sp>
      <p:pic>
        <p:nvPicPr>
          <p:cNvPr id="76802" name="Picture 2" descr="C:\Users\Sinor AS\AppData\Local\Microsoft\Windows\Temporary Internet Files\Content.IE5\3EJ2RPTV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A NEW FISH BECOMING FAMOUS 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N0AM778W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SALMON</a:t>
            </a:r>
            <a:r>
              <a:rPr lang="en-GB" b="1" dirty="0" smtClean="0"/>
              <a:t> </a:t>
            </a:r>
            <a:r>
              <a:rPr lang="en-GB" b="1" dirty="0" smtClean="0"/>
              <a:t>TOFU WITH BELUGA CAVIAR</a:t>
            </a:r>
            <a:endParaRPr lang="en-GB" b="1" dirty="0"/>
          </a:p>
        </p:txBody>
      </p:sp>
      <p:pic>
        <p:nvPicPr>
          <p:cNvPr id="4" name="Bilde 3" descr="http://www.seafood.no/_binary?id=12616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23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preferable to take water from drilled wells, which doesn’t effect surface water resources</a:t>
            </a:r>
          </a:p>
          <a:p>
            <a:endParaRPr lang="en-US" dirty="0" smtClean="0"/>
          </a:p>
          <a:p>
            <a:r>
              <a:rPr lang="en-US" dirty="0" smtClean="0"/>
              <a:t>Discharge water and sludge do not </a:t>
            </a:r>
            <a:r>
              <a:rPr lang="en-US" dirty="0" smtClean="0"/>
              <a:t>represent </a:t>
            </a:r>
            <a:r>
              <a:rPr lang="en-US" dirty="0" smtClean="0"/>
              <a:t>any </a:t>
            </a:r>
            <a:r>
              <a:rPr lang="en-US" dirty="0" smtClean="0"/>
              <a:t>environmental </a:t>
            </a:r>
            <a:r>
              <a:rPr lang="en-US" dirty="0" smtClean="0"/>
              <a:t>problem, is stored </a:t>
            </a:r>
            <a:r>
              <a:rPr lang="en-US" dirty="0" smtClean="0"/>
              <a:t>and </a:t>
            </a:r>
            <a:r>
              <a:rPr lang="en-US" dirty="0" smtClean="0"/>
              <a:t>normally </a:t>
            </a:r>
            <a:r>
              <a:rPr lang="en-US" dirty="0" smtClean="0"/>
              <a:t>be used </a:t>
            </a:r>
            <a:r>
              <a:rPr lang="en-US" dirty="0" smtClean="0"/>
              <a:t> </a:t>
            </a:r>
            <a:r>
              <a:rPr lang="en-US" dirty="0" smtClean="0"/>
              <a:t>as fertilizer</a:t>
            </a:r>
            <a:endParaRPr lang="en-US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52736"/>
          </a:xfrm>
        </p:spPr>
        <p:txBody>
          <a:bodyPr/>
          <a:lstStyle/>
          <a:p>
            <a:pPr algn="ctr"/>
            <a:r>
              <a:rPr lang="en-US" b="1" dirty="0" smtClean="0"/>
              <a:t>WATER SOURCES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WORLD CLASS FEED </a:t>
            </a:r>
            <a:endParaRPr lang="en-GB" b="1" dirty="0"/>
          </a:p>
        </p:txBody>
      </p:sp>
      <p:pic>
        <p:nvPicPr>
          <p:cNvPr id="4" name="Bilde 3" descr="http://www.biomar.com/Countries/Norway/Feed%20pellets/bilde_forihan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life cycle of the </a:t>
            </a:r>
            <a:r>
              <a:rPr lang="en-US" dirty="0" smtClean="0"/>
              <a:t>trout or SALMON in RAS </a:t>
            </a:r>
            <a:r>
              <a:rPr lang="en-US" dirty="0" smtClean="0"/>
              <a:t>will require a number of  scientifically developed feed formulations to meet the need for minerals, vitamins, fat and protein.</a:t>
            </a:r>
          </a:p>
          <a:p>
            <a:endParaRPr lang="en-US" dirty="0" smtClean="0"/>
          </a:p>
          <a:p>
            <a:r>
              <a:rPr lang="en-US" dirty="0" smtClean="0"/>
              <a:t>Fish feed is basically produced by 3 major companies in the world.</a:t>
            </a:r>
          </a:p>
          <a:p>
            <a:endParaRPr lang="en-US" dirty="0" smtClean="0"/>
          </a:p>
          <a:p>
            <a:r>
              <a:rPr lang="en-US" dirty="0" smtClean="0"/>
              <a:t>To ensure the required quality of the fish, fish feed is in most countries imported.</a:t>
            </a:r>
            <a:endParaRPr lang="en-US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/>
          <a:lstStyle/>
          <a:p>
            <a:r>
              <a:rPr lang="en-US" b="1" dirty="0" smtClean="0"/>
              <a:t>FEED FOR THE </a:t>
            </a:r>
            <a:r>
              <a:rPr lang="en-US" b="1" dirty="0" smtClean="0"/>
              <a:t>TROUT or SALMON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VARIOUS FEED FORMULATIONS FOR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smtClean="0"/>
              <a:t>THE </a:t>
            </a:r>
            <a:r>
              <a:rPr lang="en-US" b="1" dirty="0" smtClean="0"/>
              <a:t>LIFE CYCLE</a:t>
            </a:r>
            <a:endParaRPr lang="en-US" b="1" i="1" dirty="0"/>
          </a:p>
        </p:txBody>
      </p:sp>
      <p:pic>
        <p:nvPicPr>
          <p:cNvPr id="4" name="Plassholder for innhold 3" descr="http://www.biomar.com/Countries/Chile/Feed%20pellets/Alimento_02_495x2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produce </a:t>
            </a:r>
            <a:r>
              <a:rPr lang="en-US" b="1" dirty="0" smtClean="0"/>
              <a:t>Rainbow Trout</a:t>
            </a:r>
            <a:r>
              <a:rPr lang="en-US" dirty="0" smtClean="0"/>
              <a:t> at a butchering weight of 5 kg+</a:t>
            </a:r>
          </a:p>
          <a:p>
            <a:endParaRPr lang="en-US" dirty="0" smtClean="0"/>
          </a:p>
          <a:p>
            <a:r>
              <a:rPr lang="en-US" dirty="0" smtClean="0"/>
              <a:t>By use of </a:t>
            </a:r>
            <a:r>
              <a:rPr lang="en-US" b="1" dirty="0" smtClean="0"/>
              <a:t>R.A.S.</a:t>
            </a:r>
            <a:r>
              <a:rPr lang="en-US" dirty="0" smtClean="0"/>
              <a:t> (Recirculation Aquaculture System)</a:t>
            </a:r>
          </a:p>
          <a:p>
            <a:endParaRPr lang="en-US" dirty="0" smtClean="0"/>
          </a:p>
          <a:p>
            <a:r>
              <a:rPr lang="en-US" dirty="0" smtClean="0"/>
              <a:t>Yearly production of </a:t>
            </a:r>
            <a:r>
              <a:rPr lang="en-US" b="1" dirty="0" smtClean="0"/>
              <a:t>2.000 metric tons per year</a:t>
            </a:r>
            <a:endParaRPr lang="en-US" b="1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SPECIFICATION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NORWEGIAN ATLANTIC </a:t>
            </a:r>
            <a:r>
              <a:rPr lang="en-GB" b="1" dirty="0" smtClean="0"/>
              <a:t> SALMON</a:t>
            </a:r>
            <a:endParaRPr lang="en-GB" dirty="0"/>
          </a:p>
        </p:txBody>
      </p:sp>
      <p:pic>
        <p:nvPicPr>
          <p:cNvPr id="4" name="Bilde 3" descr="Gravet laks med melonsala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Fertilized salmon eggs</a:t>
            </a: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SECURE &amp; GUARANTEED </a:t>
            </a:r>
            <a:r>
              <a:rPr lang="en-GB" b="1" dirty="0" smtClean="0"/>
              <a:t>EGGS</a:t>
            </a:r>
            <a:endParaRPr lang="en-GB" b="1" dirty="0"/>
          </a:p>
        </p:txBody>
      </p:sp>
      <p:pic>
        <p:nvPicPr>
          <p:cNvPr id="4" name="Bilde 3" descr="Salmon egg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7745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BLUE ECONOMY – SUSTAINABILITY</a:t>
            </a:r>
            <a:endParaRPr lang="en-GB" b="1" dirty="0"/>
          </a:p>
        </p:txBody>
      </p:sp>
      <p:pic>
        <p:nvPicPr>
          <p:cNvPr id="77826" name="Picture 2" descr="C:\Users\Sinor AS\AppData\Local\Microsoft\Windows\Temporary Internet Files\Content.IE5\3EJ2RPTV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EXPORT OF LIVE TROUT</a:t>
            </a:r>
            <a:endParaRPr lang="en-GB" dirty="0"/>
          </a:p>
        </p:txBody>
      </p:sp>
      <p:pic>
        <p:nvPicPr>
          <p:cNvPr id="4" name="Bilde 3" descr="http://217.13.15.107/cuteeditor/kundearkiv/9222/mine_filer/27.%20feb.%202008%20jarle%201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249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212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DIFFERENT FLESH QUALITIES 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4SL4MP5L\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3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>
            <a:normAutofit/>
          </a:bodyPr>
          <a:lstStyle/>
          <a:p>
            <a:pPr algn="ctr"/>
            <a:r>
              <a:rPr lang="nb-NO" b="1" dirty="0" smtClean="0"/>
              <a:t>TROUT: </a:t>
            </a:r>
            <a:r>
              <a:rPr lang="nb-NO" b="1" cap="all" dirty="0" smtClean="0"/>
              <a:t>Colour chart 31 to 34</a:t>
            </a:r>
            <a:endParaRPr lang="nb-NO" b="1" cap="all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65279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SALMON: </a:t>
            </a:r>
            <a:r>
              <a:rPr lang="en-GB" b="1" cap="all" dirty="0" smtClean="0"/>
              <a:t>colour chart 27 to 28</a:t>
            </a:r>
            <a:endParaRPr lang="en-GB" b="1" cap="all" dirty="0"/>
          </a:p>
        </p:txBody>
      </p:sp>
      <p:pic>
        <p:nvPicPr>
          <p:cNvPr id="4" name="Bilde 3" descr="C:\Users\Sinor AS\AppData\Local\Microsoft\Windows\Temporary Internet Files\Content.IE5\4SL4MP5L\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/>
          <a:lstStyle/>
          <a:p>
            <a:pPr algn="ctr"/>
            <a:r>
              <a:rPr lang="en-GB" b="1" dirty="0" smtClean="0"/>
              <a:t>QUALITY SUSHI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3EJ2RPTV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3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lassholder for innhold 3" descr="http://www.balik.ch/media/level/id/1404/size/default/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 descr="http://www.balik.ch/media/index/id/29603/size/first-big/type/mgallery/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No antibiotics used </a:t>
            </a:r>
          </a:p>
          <a:p>
            <a:pPr lvl="1"/>
            <a:r>
              <a:rPr lang="en-US" dirty="0" smtClean="0"/>
              <a:t>Environmentally friendly and sustainable</a:t>
            </a:r>
          </a:p>
          <a:p>
            <a:pPr lvl="1"/>
            <a:r>
              <a:rPr lang="en-US" dirty="0" smtClean="0"/>
              <a:t>2 % use of water compared to flow-through fish farms</a:t>
            </a:r>
          </a:p>
          <a:p>
            <a:pPr lvl="1"/>
            <a:r>
              <a:rPr lang="en-US" dirty="0" smtClean="0"/>
              <a:t>Sludge can be used for biogas production or as fertilizer </a:t>
            </a:r>
          </a:p>
          <a:p>
            <a:pPr lvl="1"/>
            <a:r>
              <a:rPr lang="en-US" dirty="0" smtClean="0"/>
              <a:t>Reduced CO</a:t>
            </a:r>
            <a:r>
              <a:rPr lang="en-US" baseline="-25000" dirty="0" smtClean="0"/>
              <a:t>2</a:t>
            </a:r>
            <a:r>
              <a:rPr lang="en-US" dirty="0" smtClean="0"/>
              <a:t> emissions</a:t>
            </a:r>
          </a:p>
          <a:p>
            <a:pPr lvl="1"/>
            <a:r>
              <a:rPr lang="en-US" dirty="0" smtClean="0"/>
              <a:t>Fully traceable production</a:t>
            </a:r>
          </a:p>
          <a:p>
            <a:pPr lvl="1"/>
            <a:r>
              <a:rPr lang="en-US" dirty="0" smtClean="0"/>
              <a:t>Low FCR </a:t>
            </a:r>
          </a:p>
          <a:p>
            <a:pPr lvl="1"/>
            <a:r>
              <a:rPr lang="en-US" dirty="0" smtClean="0"/>
              <a:t>Write-off period is 20 years, but reference show operation of more than 30 years+ and continuing with original parts</a:t>
            </a:r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81303"/>
          </a:xfrm>
        </p:spPr>
        <p:txBody>
          <a:bodyPr/>
          <a:lstStyle/>
          <a:p>
            <a:pPr algn="ctr"/>
            <a:r>
              <a:rPr lang="da-DK" b="1" dirty="0" smtClean="0"/>
              <a:t>IMPORTANT RAS ISSUES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lvl="2" rtl="0">
              <a:buNone/>
            </a:pP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 smtClean="0"/>
          </a:p>
          <a:p>
            <a:pPr lvl="2" rtl="0"/>
            <a:r>
              <a:rPr lang="en-US" sz="2800" b="1" dirty="0" smtClean="0"/>
              <a:t>Pacific Salmon and </a:t>
            </a:r>
            <a:br>
              <a:rPr lang="en-US" sz="2800" b="1" dirty="0" smtClean="0"/>
            </a:br>
            <a:r>
              <a:rPr lang="en-US" sz="2800" b="1" dirty="0" smtClean="0"/>
              <a:t>Trout (14 species)</a:t>
            </a:r>
          </a:p>
          <a:p>
            <a:pPr lvl="2" rtl="0">
              <a:buNone/>
            </a:pPr>
            <a:endParaRPr lang="en-US" sz="2800" b="1" dirty="0" smtClean="0"/>
          </a:p>
          <a:p>
            <a:pPr lvl="2" rtl="0"/>
            <a:r>
              <a:rPr lang="en-US" sz="2800" b="1" dirty="0" smtClean="0"/>
              <a:t>SALMO - Atlantic Salmon and Trout (29 species)</a:t>
            </a:r>
          </a:p>
          <a:p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rtl="0"/>
            <a:r>
              <a:rPr lang="en-US" dirty="0" smtClean="0"/>
              <a:t>All </a:t>
            </a:r>
            <a:r>
              <a:rPr lang="en-US" dirty="0" err="1" smtClean="0"/>
              <a:t>salmonoids</a:t>
            </a:r>
            <a:r>
              <a:rPr lang="en-US" dirty="0" smtClean="0"/>
              <a:t> spawn in fresh water, but  spend most of their life at sea</a:t>
            </a:r>
          </a:p>
          <a:p>
            <a:pPr rtl="0"/>
            <a:r>
              <a:rPr lang="en-US" dirty="0" smtClean="0"/>
              <a:t>Returning to the rivers only to reproduce</a:t>
            </a:r>
          </a:p>
          <a:p>
            <a:pPr rtl="0"/>
            <a:r>
              <a:rPr lang="en-US" dirty="0" smtClean="0"/>
              <a:t>This type of life cycle is described as </a:t>
            </a:r>
            <a:r>
              <a:rPr lang="en-US" dirty="0" err="1" smtClean="0"/>
              <a:t>anadromous</a:t>
            </a:r>
            <a:r>
              <a:rPr lang="en-US" u="sng" dirty="0" smtClean="0">
                <a:solidFill>
                  <a:schemeClr val="tx1"/>
                </a:solidFill>
              </a:rPr>
              <a:t> </a:t>
            </a:r>
          </a:p>
          <a:p>
            <a:pPr rtl="0"/>
            <a:r>
              <a:rPr lang="en-US" dirty="0" smtClean="0">
                <a:solidFill>
                  <a:schemeClr val="tx1"/>
                </a:solidFill>
              </a:rPr>
              <a:t>They are predators</a:t>
            </a:r>
            <a:r>
              <a:rPr lang="en-US" u="sng" dirty="0" smtClean="0">
                <a:solidFill>
                  <a:schemeClr val="tx1"/>
                </a:solidFill>
              </a:rPr>
              <a:t>,</a:t>
            </a:r>
            <a:r>
              <a:rPr lang="en-US" dirty="0" smtClean="0"/>
              <a:t> feeding on small crustaceans, aquatic insects, and fish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0" y="359465"/>
            <a:ext cx="9144000" cy="909295"/>
          </a:xfrm>
        </p:spPr>
        <p:txBody>
          <a:bodyPr>
            <a:normAutofit/>
          </a:bodyPr>
          <a:lstStyle/>
          <a:p>
            <a:r>
              <a:rPr lang="nb-NO" b="1" dirty="0" smtClean="0"/>
              <a:t>DIFFERENT TYPES OF SALMON &amp;TROUT</a:t>
            </a:r>
            <a:endParaRPr lang="nb-NO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yvlagslak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92734" y="4365105"/>
            <a:ext cx="6194066" cy="1368151"/>
          </a:xfrm>
        </p:spPr>
        <p:txBody>
          <a:bodyPr>
            <a:normAutofit fontScale="85000" lnSpcReduction="20000"/>
          </a:bodyPr>
          <a:lstStyle/>
          <a:p>
            <a:r>
              <a:rPr dirty="0" smtClean="0"/>
              <a:t>Mr. </a:t>
            </a:r>
            <a:r>
              <a:rPr dirty="0" err="1" smtClean="0"/>
              <a:t>Morten</a:t>
            </a:r>
            <a:r>
              <a:rPr dirty="0" smtClean="0"/>
              <a:t> </a:t>
            </a:r>
            <a:r>
              <a:rPr dirty="0" err="1" smtClean="0"/>
              <a:t>Tangen</a:t>
            </a:r>
            <a:r>
              <a:rPr dirty="0" smtClean="0"/>
              <a:t>, </a:t>
            </a:r>
          </a:p>
          <a:p>
            <a:r>
              <a:rPr lang="nb-NO" dirty="0" smtClean="0"/>
              <a:t>CEO SINOR AS</a:t>
            </a:r>
          </a:p>
          <a:p>
            <a:endParaRPr lang="nb-NO" dirty="0" smtClean="0"/>
          </a:p>
          <a:p>
            <a:r>
              <a:rPr lang="nb-NO" dirty="0" smtClean="0"/>
              <a:t>Beijing </a:t>
            </a:r>
            <a:r>
              <a:rPr lang="nb-NO" dirty="0" smtClean="0"/>
              <a:t>16th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smtClean="0"/>
              <a:t>APR </a:t>
            </a:r>
            <a:r>
              <a:rPr lang="nb-NO" dirty="0" smtClean="0"/>
              <a:t>2013</a:t>
            </a:r>
          </a:p>
          <a:p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08986" y="836712"/>
            <a:ext cx="7577814" cy="3024337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 “</a:t>
            </a:r>
            <a:r>
              <a:rPr lang="en-US" sz="4800" b="1" dirty="0" smtClean="0"/>
              <a:t>FROM HEALTHY EGGS TO THE DINING TABLE.” </a:t>
            </a:r>
            <a:br>
              <a:rPr lang="en-US" sz="4800" b="1" dirty="0" smtClean="0"/>
            </a:br>
            <a:r>
              <a:rPr lang="en-US" b="1" dirty="0" smtClean="0"/>
              <a:t>Safe, premium quality, industrially produced Norwegian Atlantic </a:t>
            </a:r>
            <a:r>
              <a:rPr lang="en-US" b="1" dirty="0" smtClean="0"/>
              <a:t>SALMON and Trout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http://www.fullfish.net/assets/seafoodPics/optimized/caviarHan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Before 2025, the World Population  is expected to exceed 10 billion people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Over this period the total food production will increase by 70%</a:t>
            </a: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/>
          <a:lstStyle/>
          <a:p>
            <a:pPr algn="ctr"/>
            <a:r>
              <a:rPr lang="en-GB" b="1" dirty="0" smtClean="0"/>
              <a:t>GENERAL MARKET BACKGROUND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0" y="1451917"/>
            <a:ext cx="9144000" cy="500141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majority of this population will be urbanized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The importance of nutrient, safe, healthy sea food will play an increasingly important role for both the society and the consumer</a:t>
            </a:r>
          </a:p>
          <a:p>
            <a:endParaRPr lang="en-GB" dirty="0" smtClean="0"/>
          </a:p>
          <a:p>
            <a:r>
              <a:rPr lang="en-GB" dirty="0" smtClean="0"/>
              <a:t>Sustainability is a global challenge</a:t>
            </a:r>
          </a:p>
          <a:p>
            <a:endParaRPr lang="en-GB" dirty="0" smtClean="0"/>
          </a:p>
          <a:p>
            <a:r>
              <a:rPr lang="en-GB" dirty="0" smtClean="0"/>
              <a:t>FAO has emphasised the importance of the aqua culture industry  in the future supply of healthy food, encouraging all nations to take advantage of the new opportunities</a:t>
            </a:r>
          </a:p>
          <a:p>
            <a:endParaRPr lang="en-GB" dirty="0" smtClean="0"/>
          </a:p>
          <a:p>
            <a:r>
              <a:rPr lang="en-GB" dirty="0" smtClean="0"/>
              <a:t>The EU is investing substantially into new aqua culture technology, DNA and sustainable feed supplies</a:t>
            </a:r>
          </a:p>
          <a:p>
            <a:pPr lvl="1">
              <a:buNone/>
            </a:pPr>
            <a:endParaRPr lang="en-GB" sz="1100" i="1" dirty="0" smtClean="0"/>
          </a:p>
          <a:p>
            <a:endParaRPr lang="en-GB" b="1" dirty="0" smtClean="0"/>
          </a:p>
          <a:p>
            <a:endParaRPr lang="en-GB" b="1" dirty="0" smtClean="0"/>
          </a:p>
          <a:p>
            <a:pPr>
              <a:buNone/>
            </a:pPr>
            <a:endParaRPr lang="en-GB" b="1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GENERAL MARKET BACKGROUND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/>
              <a:t>SALMON or TROUT </a:t>
            </a:r>
            <a:r>
              <a:rPr lang="en-GB" sz="3200" b="1" dirty="0" smtClean="0"/>
              <a:t>– A FAVORITE SUSHI</a:t>
            </a:r>
            <a:endParaRPr lang="en-GB" sz="3200" b="1" dirty="0"/>
          </a:p>
        </p:txBody>
      </p:sp>
      <p:pic>
        <p:nvPicPr>
          <p:cNvPr id="4" name="il_fi" descr="http://www.fullfish.net/assets/seafoodPics/optimized/caviarShrimp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Sea-caught fisheries will be conservation-managed to seek to maintain present levels of production.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b="1" i="1" u="sng" dirty="0" smtClean="0"/>
              <a:t>While Aquaculture production will continue it’s ongoing trend to provide a larger proportion of total fish production.</a:t>
            </a:r>
            <a:br>
              <a:rPr lang="en-US" b="1" i="1" u="sng" dirty="0" smtClean="0"/>
            </a:br>
            <a:endParaRPr lang="en-US" b="1" i="1" u="sng" dirty="0" smtClean="0"/>
          </a:p>
          <a:p>
            <a:r>
              <a:rPr lang="en-US" dirty="0" smtClean="0"/>
              <a:t>Total fish consumption per head will increase for health reasons. </a:t>
            </a:r>
          </a:p>
          <a:p>
            <a:endParaRPr lang="en-US" dirty="0" smtClean="0"/>
          </a:p>
          <a:p>
            <a:r>
              <a:rPr lang="en-US" dirty="0" smtClean="0"/>
              <a:t>The limitation of sea water locations due to both environmental and legislative reasons, will support and move the sea food farming from the sea to land based locations.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PROSPECT OF THE BLUE ECONOMY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86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B5366A1A4A0C84D9B7C7FC029A8F9A004002E98159AF81B0A43BC33725F0F080723" ma:contentTypeVersion="23" ma:contentTypeDescription="Create a new document." ma:contentTypeScope="" ma:versionID="6db76a63f8cd7df3ed5571dd73b597e4"/>
</file>

<file path=customXml/itemProps1.xml><?xml version="1.0" encoding="utf-8"?>
<ds:datastoreItem xmlns:ds="http://schemas.openxmlformats.org/officeDocument/2006/customXml" ds:itemID="{DB57AF2B-CCF3-40A6-91E0-B1001DBF7A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EE7F8E-A137-4F06-AC33-BEC08815B2D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54D20F7-5594-44A5-8A1F-65D1191458DD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19786</TotalTime>
  <Words>1088</Words>
  <Application>Microsoft Office PowerPoint</Application>
  <PresentationFormat>Skjermfremvisning (4:3)</PresentationFormat>
  <Paragraphs>205</Paragraphs>
  <Slides>43</Slides>
  <Notes>27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4" baseType="lpstr">
      <vt:lpstr>DesignTemplate</vt:lpstr>
      <vt:lpstr>INDUSTRIAL AQUA CULTURE (RAS)</vt:lpstr>
      <vt:lpstr>CRUNCHY TROUT EGGS – CAVIAR</vt:lpstr>
      <vt:lpstr>SPECIFICATION</vt:lpstr>
      <vt:lpstr>IMPORTANT RAS ISSUES</vt:lpstr>
      <vt:lpstr>GENERAL MARKET BACKGROUND</vt:lpstr>
      <vt:lpstr>GENERAL MARKET BACKGROUND</vt:lpstr>
      <vt:lpstr>SALMON or TROUT – A FAVORITE SUSHI</vt:lpstr>
      <vt:lpstr>THE PROSPECT OF THE BLUE ECONOMY</vt:lpstr>
      <vt:lpstr>Lysbilde 9</vt:lpstr>
      <vt:lpstr> TROUT or SALMON – THE NORWEGIAN WAY</vt:lpstr>
      <vt:lpstr>CHARACTERISTICS OF RAS FARMED ATLANTIC SALMON OR TROUT</vt:lpstr>
      <vt:lpstr>KNOWLEDGE</vt:lpstr>
      <vt:lpstr>STATE OF THE ART RAS TECHNOLOGY</vt:lpstr>
      <vt:lpstr>Lysbilde 14</vt:lpstr>
      <vt:lpstr>Lysbilde 15</vt:lpstr>
      <vt:lpstr>Lysbilde 16</vt:lpstr>
      <vt:lpstr> BILLUND AQUACULTURE – THE WORLD CLASS SUPPLIER OF R.A.S. SOLUTIONS</vt:lpstr>
      <vt:lpstr> LAND BASED PRODUCTION OF SALMON or TROUT IN R.A.S. TECHNOLOGY</vt:lpstr>
      <vt:lpstr>Lysbilde 19</vt:lpstr>
      <vt:lpstr>   Trout </vt:lpstr>
      <vt:lpstr> SALMON SASHIMI  QUALITY</vt:lpstr>
      <vt:lpstr>MANAGEMENT: NATURAL, HEALTHY, QUALITY &amp; SAFE</vt:lpstr>
      <vt:lpstr>A NEW FISH BECOMING FAMOUS </vt:lpstr>
      <vt:lpstr>SALMON TOFU WITH BELUGA CAVIAR</vt:lpstr>
      <vt:lpstr>Lysbilde 25</vt:lpstr>
      <vt:lpstr>WATER SOURCES</vt:lpstr>
      <vt:lpstr>WORLD CLASS FEED </vt:lpstr>
      <vt:lpstr>FEED FOR THE TROUT or SALMON</vt:lpstr>
      <vt:lpstr>VARIOUS FEED FORMULATIONS FOR  THE LIFE CYCLE</vt:lpstr>
      <vt:lpstr>NORWEGIAN ATLANTIC  SALMON</vt:lpstr>
      <vt:lpstr>SECURE &amp; GUARANTEED EGGS</vt:lpstr>
      <vt:lpstr>Lysbilde 32</vt:lpstr>
      <vt:lpstr>BLUE ECONOMY – SUSTAINABILITY</vt:lpstr>
      <vt:lpstr>EXPORT OF LIVE TROUT</vt:lpstr>
      <vt:lpstr>DIFFERENT FLESH QUALITIES </vt:lpstr>
      <vt:lpstr>TROUT: Colour chart 31 to 34</vt:lpstr>
      <vt:lpstr>SALMON: colour chart 27 to 28</vt:lpstr>
      <vt:lpstr>QUALITY SUSHI</vt:lpstr>
      <vt:lpstr>Lysbilde 39</vt:lpstr>
      <vt:lpstr>DIFFERENT TYPES OF SALMON &amp;TROUT</vt:lpstr>
      <vt:lpstr>Lysbilde 41</vt:lpstr>
      <vt:lpstr> “FROM HEALTHY EGGS TO THE DINING TABLE.”  Safe, premium quality, industrially produced Norwegian Atlantic SALMON and Trout</vt:lpstr>
      <vt:lpstr>Lysbilde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Potential for Farmed Atlantic Salmon – Focus on the localized CHINESE  production OPPRTUNETIES.</dc:title>
  <dc:creator>Sinor AS</dc:creator>
  <cp:lastModifiedBy>motangen</cp:lastModifiedBy>
  <cp:revision>946</cp:revision>
  <dcterms:created xsi:type="dcterms:W3CDTF">2011-06-04T03:05:30Z</dcterms:created>
  <dcterms:modified xsi:type="dcterms:W3CDTF">2013-04-09T08:57:00Z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